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5" r:id="rId3"/>
    <p:sldId id="266" r:id="rId4"/>
    <p:sldId id="267" r:id="rId5"/>
    <p:sldId id="269" r:id="rId6"/>
    <p:sldId id="270" r:id="rId7"/>
    <p:sldId id="282" r:id="rId8"/>
    <p:sldId id="281" r:id="rId9"/>
    <p:sldId id="271" r:id="rId10"/>
    <p:sldId id="257" r:id="rId11"/>
    <p:sldId id="258" r:id="rId12"/>
    <p:sldId id="259" r:id="rId13"/>
    <p:sldId id="260" r:id="rId14"/>
    <p:sldId id="261" r:id="rId15"/>
    <p:sldId id="263" r:id="rId16"/>
    <p:sldId id="264" r:id="rId17"/>
    <p:sldId id="278" r:id="rId18"/>
    <p:sldId id="279" r:id="rId19"/>
    <p:sldId id="272" r:id="rId20"/>
    <p:sldId id="273" r:id="rId21"/>
    <p:sldId id="274" r:id="rId22"/>
    <p:sldId id="275" r:id="rId23"/>
    <p:sldId id="276" r:id="rId24"/>
    <p:sldId id="277" r:id="rId2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644" y="10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lnSpcReduction="10000"/>
          </a:bodyPr>
          <a:lstStyle/>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しかしアクセスが増加すると、応答速度の低下や接続しにくいなど、サービスの低下につながってしまう。</a:t>
            </a:r>
          </a:p>
          <a:p>
            <a:endParaRPr lang="ja-JP" altLang="en-US" dirty="0"/>
          </a:p>
          <a:p>
            <a:r>
              <a:rPr lang="ja-JP" altLang="en-US" dirty="0"/>
              <a:t>サービスを止めることなく、サーバの保守や</a:t>
            </a:r>
            <a:r>
              <a:rPr lang="ja-JP" altLang="en-US" dirty="0" smtClean="0"/>
              <a:t>修理拡張</a:t>
            </a:r>
            <a:r>
              <a:rPr lang="ja-JP" altLang="en-US" dirty="0"/>
              <a:t>等が行えるロードバランサーの需要は</a:t>
            </a:r>
            <a:r>
              <a:rPr lang="ja-JP" altLang="en-US" dirty="0" smtClean="0"/>
              <a:t>今後</a:t>
            </a:r>
            <a:r>
              <a:rPr lang="en-US" altLang="ja-JP" dirty="0" smtClean="0"/>
              <a:t/>
            </a:r>
            <a:br>
              <a:rPr lang="en-US" altLang="ja-JP" dirty="0" smtClean="0"/>
            </a:br>
            <a:r>
              <a:rPr lang="ja-JP" altLang="en-US" dirty="0" smtClean="0"/>
              <a:t>増加</a:t>
            </a:r>
            <a:r>
              <a:rPr lang="ja-JP" altLang="en-US" dirty="0"/>
              <a:t>傾向になると予想される。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p:txBody>
          <a:bodyPr/>
          <a:lstStyle/>
          <a:p>
            <a:pPr>
              <a:lnSpc>
                <a:spcPct val="120000"/>
              </a:lnSpc>
            </a:pPr>
            <a:r>
              <a:rPr lang="ja-JP" altLang="en-US" dirty="0"/>
              <a:t>既存技術では、導入のしやすさ</a:t>
            </a:r>
            <a:r>
              <a:rPr lang="ja-JP" altLang="en-US" dirty="0" smtClean="0"/>
              <a:t>から順に割り振るラウンドロビンや最も空いているサーバに割り振るリースとコネクション</a:t>
            </a:r>
            <a:r>
              <a:rPr lang="en-US" altLang="ja-JP" dirty="0" smtClean="0"/>
              <a:t>(</a:t>
            </a:r>
            <a:r>
              <a:rPr lang="ja-JP" altLang="en-US" dirty="0" smtClean="0"/>
              <a:t>最小接続</a:t>
            </a:r>
            <a:r>
              <a:rPr lang="en-US" altLang="ja-JP" dirty="0" smtClean="0"/>
              <a:t>)</a:t>
            </a:r>
            <a:r>
              <a:rPr lang="ja-JP" altLang="en-US" dirty="0" smtClean="0"/>
              <a:t> が</a:t>
            </a:r>
            <a:r>
              <a:rPr lang="ja-JP" altLang="en-US" dirty="0"/>
              <a:t>よく利用されている。</a:t>
            </a:r>
            <a:endParaRPr lang="en-US" altLang="ja-JP" dirty="0"/>
          </a:p>
          <a:p>
            <a:pPr>
              <a:lnSpc>
                <a:spcPct val="120000"/>
              </a:lnSpc>
            </a:pPr>
            <a:r>
              <a:rPr lang="ja-JP" altLang="en-US" dirty="0" smtClean="0"/>
              <a:t>しかし、ロードバランサから</a:t>
            </a:r>
            <a:r>
              <a:rPr lang="ja-JP" altLang="en-US" dirty="0"/>
              <a:t>あまりに距離がはなれていたり、接続状況が悪く</a:t>
            </a:r>
            <a:r>
              <a:rPr lang="ja-JP" altLang="en-US" dirty="0" smtClean="0"/>
              <a:t>なるとロードバランサと</a:t>
            </a:r>
            <a:r>
              <a:rPr lang="ja-JP" altLang="en-US" dirty="0"/>
              <a:t>サーバとの間にボトルネックが発生する。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lstStyle/>
          <a:p>
            <a:r>
              <a:rPr lang="ja-JP" altLang="en-US" dirty="0"/>
              <a:t>ロードバランサーは順に接続先を均等に割り振る方法や、コネクション数が最も少ないサーバに転送する方法がとられている。</a:t>
            </a:r>
          </a:p>
          <a:p>
            <a:endParaRPr lang="ja-JP" altLang="en-US" dirty="0"/>
          </a:p>
          <a:p>
            <a:r>
              <a:rPr lang="ja-JP" altLang="en-US" dirty="0"/>
              <a:t>しかしこの方法では、応答速度が遅いサーバにつないでしまうと返って速度が落ちてしまう。</a:t>
            </a:r>
          </a:p>
          <a:p>
            <a:endParaRPr lang="ja-JP" altLang="en-US" dirty="0"/>
          </a:p>
          <a:p>
            <a:r>
              <a:rPr lang="ja-JP" altLang="en-US" dirty="0"/>
              <a:t>コネクション数だけでなく応答速度も考慮したロードバランサーが必要ではないかと考えた。</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478844"/>
            <a:ext cx="7886700" cy="4698119"/>
          </a:xfrm>
        </p:spPr>
        <p:txBody>
          <a:bodyPr/>
          <a:lstStyle/>
          <a:p>
            <a:r>
              <a:rPr lang="ja-JP" altLang="en-US" dirty="0"/>
              <a:t>応答速度を考慮したロードバランサーの</a:t>
            </a:r>
            <a:r>
              <a:rPr lang="ja-JP" altLang="en-US" dirty="0" smtClean="0"/>
              <a:t>構築し</a:t>
            </a:r>
            <a:r>
              <a:rPr lang="en-US" altLang="ja-JP" dirty="0"/>
              <a:t/>
            </a:r>
            <a:br>
              <a:rPr lang="en-US" altLang="ja-JP" dirty="0"/>
            </a:br>
            <a:r>
              <a:rPr lang="ja-JP" altLang="en-US" dirty="0" smtClean="0"/>
              <a:t>ボトルネックの解消を計る。</a:t>
            </a:r>
            <a:endParaRPr lang="en-US" altLang="ja-JP" dirty="0" smtClean="0"/>
          </a:p>
          <a:p>
            <a:endParaRPr lang="en-US" altLang="ja-JP" dirty="0"/>
          </a:p>
          <a:p>
            <a:pPr marL="0" indent="0">
              <a:buNone/>
            </a:pPr>
            <a:r>
              <a:rPr lang="ja-JP" altLang="en-US" dirty="0" smtClean="0"/>
              <a:t>　　　　　　　　　挿入する図は作成中</a:t>
            </a:r>
            <a:endParaRPr lang="ja-JP" altLang="en-US" dirty="0"/>
          </a:p>
          <a:p>
            <a:endParaRPr lang="ja-JP" altLang="en-US" dirty="0"/>
          </a:p>
          <a:p>
            <a:r>
              <a:rPr lang="ja-JP" altLang="en-US" dirty="0"/>
              <a:t>サーバを監視し評価するシステムの構築。</a:t>
            </a:r>
          </a:p>
          <a:p>
            <a:endParaRPr lang="ja-JP" altLang="en-US" dirty="0"/>
          </a:p>
          <a:p>
            <a:r>
              <a:rPr lang="ja-JP" altLang="en-US" dirty="0"/>
              <a:t>応答速度が著しく低下しているサーバの重みづけを下げるアルゴリズムの提案。</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11447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15</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400" dirty="0" smtClean="0"/>
              <a:t>新しく</a:t>
            </a:r>
            <a:r>
              <a:rPr lang="ja-JP" altLang="en-US" sz="2400" dirty="0"/>
              <a:t>借りたラズベリーパイを</a:t>
            </a:r>
            <a:r>
              <a:rPr lang="en-US" altLang="ja-JP" sz="2400" dirty="0"/>
              <a:t>192.168.1.80</a:t>
            </a:r>
            <a:r>
              <a:rPr lang="ja-JP" altLang="en-US" sz="2400" dirty="0"/>
              <a:t>と固定。</a:t>
            </a:r>
          </a:p>
          <a:p>
            <a:pPr marL="0" indent="0">
              <a:buNone/>
            </a:pPr>
            <a:r>
              <a:rPr lang="ja-JP" altLang="en-US" sz="2400" dirty="0" smtClean="0"/>
              <a:t>　</a:t>
            </a:r>
            <a:r>
              <a:rPr lang="en-US" altLang="ja-JP" sz="2400" dirty="0" err="1" smtClean="0"/>
              <a:t>nginx</a:t>
            </a:r>
            <a:r>
              <a:rPr lang="ja-JP" altLang="en-US" sz="2400" dirty="0"/>
              <a:t>をインストールし</a:t>
            </a:r>
            <a:r>
              <a:rPr lang="ja-JP" altLang="en-US" sz="2400" dirty="0" smtClean="0"/>
              <a:t>ロードバランサ＋計測サーバ用</a:t>
            </a:r>
            <a:r>
              <a:rPr lang="ja-JP" altLang="en-US" sz="2400" dirty="0"/>
              <a:t>にした</a:t>
            </a:r>
            <a:r>
              <a:rPr lang="ja-JP" altLang="en-US" sz="2400" dirty="0" smtClean="0"/>
              <a:t>。</a:t>
            </a: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r>
              <a:rPr lang="ja-JP" altLang="en-US" sz="2600" dirty="0" smtClean="0"/>
              <a:t>！</a:t>
            </a:r>
            <a:endParaRPr lang="en-US" altLang="ja-JP" sz="2600" dirty="0"/>
          </a:p>
          <a:p>
            <a:r>
              <a:rPr lang="en-US" altLang="ja-JP" sz="2600" dirty="0" smtClean="0"/>
              <a:t>SQLITE</a:t>
            </a:r>
            <a:r>
              <a:rPr lang="ja-JP" altLang="en-US" sz="2600" dirty="0" smtClean="0"/>
              <a:t>をラズパイへ導入</a:t>
            </a:r>
            <a:endParaRPr lang="en-US" altLang="ja-JP" sz="2600" dirty="0" smtClean="0"/>
          </a:p>
          <a:p>
            <a:r>
              <a:rPr lang="ja-JP" altLang="en-US" sz="2400" dirty="0" smtClean="0"/>
              <a:t>計測</a:t>
            </a:r>
            <a:r>
              <a:rPr lang="ja-JP" altLang="en-US" sz="2400" dirty="0"/>
              <a:t>、評価、</a:t>
            </a:r>
            <a:r>
              <a:rPr lang="en-US" altLang="ja-JP" sz="2400" dirty="0"/>
              <a:t>DB</a:t>
            </a:r>
            <a:r>
              <a:rPr lang="ja-JP" altLang="en-US" sz="2400" dirty="0"/>
              <a:t>挿入処理を</a:t>
            </a:r>
            <a:r>
              <a:rPr lang="ja-JP" altLang="en-US" sz="2400" dirty="0" smtClean="0"/>
              <a:t>統合したプログラムの作成</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7" r="17699"/>
          <a:stretch/>
        </p:blipFill>
        <p:spPr bwMode="auto">
          <a:xfrm rot="16200000">
            <a:off x="3264978" y="963713"/>
            <a:ext cx="2125055" cy="444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49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21</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001867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992368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829232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226510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計測、評価、</a:t>
            </a:r>
            <a:r>
              <a:rPr kumimoji="1" lang="en-US" altLang="ja-JP" dirty="0" smtClean="0"/>
              <a:t>DB</a:t>
            </a:r>
            <a:r>
              <a:rPr kumimoji="1" lang="ja-JP" altLang="en-US" dirty="0" smtClean="0"/>
              <a:t>挿入処理を統合</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a:bodyPr>
          <a:lstStyle/>
          <a:p>
            <a:r>
              <a:rPr lang="ja-JP" altLang="en-US" sz="2400" dirty="0" smtClean="0"/>
              <a:t>応答速度などを計測したテキストファイルが</a:t>
            </a:r>
            <a:r>
              <a:rPr lang="en-US" altLang="ja-JP" sz="2400" dirty="0" smtClean="0"/>
              <a:t>12</a:t>
            </a:r>
            <a:r>
              <a:rPr lang="ja-JP" altLang="en-US" sz="2400" dirty="0" smtClean="0"/>
              <a:t>個ぐらいあったので、</a:t>
            </a:r>
            <a:r>
              <a:rPr lang="en-US" altLang="ja-JP" sz="2400" dirty="0" smtClean="0"/>
              <a:t>SQLITE</a:t>
            </a:r>
            <a:r>
              <a:rPr lang="ja-JP" altLang="en-US" sz="2400" dirty="0" smtClean="0"/>
              <a:t>でまとめて保管するようにした。</a:t>
            </a:r>
            <a:endParaRPr lang="en-US" altLang="ja-JP" sz="2400" dirty="0" smtClean="0"/>
          </a:p>
          <a:p>
            <a:r>
              <a:rPr lang="ja-JP" altLang="en-US" sz="2400" dirty="0" smtClean="0"/>
              <a:t>計測</a:t>
            </a:r>
            <a:r>
              <a:rPr lang="ja-JP" altLang="en-US" sz="2400" dirty="0"/>
              <a:t>や評価プログラムは多言語で作ってきた</a:t>
            </a:r>
            <a:r>
              <a:rPr lang="ja-JP" altLang="en-US" sz="2400" dirty="0" smtClean="0"/>
              <a:t>。</a:t>
            </a:r>
            <a:r>
              <a:rPr lang="en-US" altLang="ja-JP" sz="2400" dirty="0" smtClean="0"/>
              <a:t>Python</a:t>
            </a:r>
            <a:r>
              <a:rPr lang="ja-JP" altLang="en-US" sz="2400" dirty="0" smtClean="0"/>
              <a:t>で書き直し、１つのファイルへ統合した。</a:t>
            </a:r>
            <a:r>
              <a:rPr lang="en-US" altLang="ja-JP" sz="2400" dirty="0"/>
              <a:t/>
            </a:r>
            <a:br>
              <a:rPr lang="en-US" altLang="ja-JP" sz="2400" dirty="0"/>
            </a:br>
            <a:r>
              <a:rPr lang="ja-JP" altLang="en-US" sz="2400" dirty="0" smtClean="0"/>
              <a:t>結果は全て</a:t>
            </a:r>
            <a:r>
              <a:rPr lang="en-US" altLang="ja-JP" sz="2400" dirty="0" smtClean="0"/>
              <a:t>SQLITE</a:t>
            </a:r>
            <a:r>
              <a:rPr lang="ja-JP" altLang="en-US" sz="2400" dirty="0" smtClean="0"/>
              <a:t>に挿入するようにした。</a:t>
            </a:r>
            <a:endParaRPr lang="en-US" altLang="ja-JP" sz="24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7</a:t>
            </a:fld>
            <a:endParaRPr lang="ja-JP" altLang="en-US" dirty="0"/>
          </a:p>
        </p:txBody>
      </p:sp>
      <p:pic>
        <p:nvPicPr>
          <p:cNvPr id="22" name="図 21"/>
          <p:cNvPicPr>
            <a:picLocks noChangeAspect="1"/>
          </p:cNvPicPr>
          <p:nvPr/>
        </p:nvPicPr>
        <p:blipFill>
          <a:blip r:embed="rId2"/>
          <a:stretch>
            <a:fillRect/>
          </a:stretch>
        </p:blipFill>
        <p:spPr>
          <a:xfrm>
            <a:off x="6090014" y="3504541"/>
            <a:ext cx="1741714" cy="3065255"/>
          </a:xfrm>
          <a:prstGeom prst="rect">
            <a:avLst/>
          </a:prstGeom>
        </p:spPr>
      </p:pic>
      <p:pic>
        <p:nvPicPr>
          <p:cNvPr id="23" name="図 22"/>
          <p:cNvPicPr>
            <a:picLocks noChangeAspect="1"/>
          </p:cNvPicPr>
          <p:nvPr/>
        </p:nvPicPr>
        <p:blipFill>
          <a:blip r:embed="rId3"/>
          <a:stretch>
            <a:fillRect/>
          </a:stretch>
        </p:blipFill>
        <p:spPr>
          <a:xfrm>
            <a:off x="1902505" y="5082615"/>
            <a:ext cx="1984145" cy="1069882"/>
          </a:xfrm>
          <a:prstGeom prst="rect">
            <a:avLst/>
          </a:prstGeom>
        </p:spPr>
      </p:pic>
      <p:pic>
        <p:nvPicPr>
          <p:cNvPr id="2050" name="Picture 2" descr="ファイル:Python logo and wordmark.sv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224135"/>
            <a:ext cx="2758984" cy="813034"/>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rotWithShape="1">
          <a:blip r:embed="rId5"/>
          <a:srcRect l="33579" t="12790" r="31222" b="12848"/>
          <a:stretch/>
        </p:blipFill>
        <p:spPr>
          <a:xfrm>
            <a:off x="556445" y="5007131"/>
            <a:ext cx="1289041" cy="1531782"/>
          </a:xfrm>
          <a:prstGeom prst="rect">
            <a:avLst/>
          </a:prstGeom>
        </p:spPr>
      </p:pic>
      <p:sp>
        <p:nvSpPr>
          <p:cNvPr id="25" name="右矢印 24"/>
          <p:cNvSpPr/>
          <p:nvPr/>
        </p:nvSpPr>
        <p:spPr>
          <a:xfrm>
            <a:off x="3762104" y="4224135"/>
            <a:ext cx="1985554" cy="1297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Python</a:t>
            </a:r>
            <a:r>
              <a:rPr lang="ja-JP" altLang="en-US" dirty="0" smtClean="0"/>
              <a:t>で１つのファイルに</a:t>
            </a:r>
            <a:endParaRPr kumimoji="1" lang="ja-JP" altLang="en-US" dirty="0"/>
          </a:p>
        </p:txBody>
      </p:sp>
    </p:spTree>
    <p:extLst>
      <p:ext uri="{BB962C8B-B14F-4D97-AF65-F5344CB8AC3E}">
        <p14:creationId xmlns:p14="http://schemas.microsoft.com/office/powerpoint/2010/main" val="96487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8</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r>
              <a:rPr lang="ja-JP" altLang="en-US" dirty="0" smtClean="0"/>
              <a:t>。</a:t>
            </a:r>
            <a:r>
              <a:rPr lang="en-US" altLang="ja-JP" dirty="0" smtClean="0"/>
              <a:t>(</a:t>
            </a:r>
            <a:r>
              <a:rPr lang="ja-JP" altLang="en-US" dirty="0" smtClean="0"/>
              <a:t>最適な割り振りが行えるアルゴリズムは考え中</a:t>
            </a:r>
            <a:r>
              <a:rPr lang="en-US" altLang="ja-JP" dirty="0" smtClean="0"/>
              <a:t>)</a:t>
            </a:r>
          </a:p>
          <a:p>
            <a:pPr>
              <a:lnSpc>
                <a:spcPct val="120000"/>
              </a:lnSpc>
            </a:pP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2422422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TotalTime>
  <Words>991</Words>
  <Application>Microsoft Office PowerPoint</Application>
  <PresentationFormat>画面に合わせる (4:3)</PresentationFormat>
  <Paragraphs>156</Paragraphs>
  <Slides>24</Slides>
  <Notes>1</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重みづけ処理のテスト</vt:lpstr>
      <vt:lpstr>重みづけ処理のテスト</vt:lpstr>
      <vt:lpstr>再起動なしでNGINXに設定を適用させる</vt:lpstr>
      <vt:lpstr>再起動なしでNGINXに設定を適用させる</vt:lpstr>
      <vt:lpstr>計測、評価、DB挿入処理を統合</vt:lpstr>
      <vt:lpstr>応答速度データベースのスキーマ</vt:lpstr>
      <vt:lpstr>所感と今後について</vt:lpstr>
      <vt:lpstr>研究背景</vt:lpstr>
      <vt:lpstr>関連研究</vt:lpstr>
      <vt:lpstr>研究課題</vt:lpstr>
      <vt:lpstr>研究動機</vt:lpstr>
      <vt:lpstr>研究目的</vt:lpstr>
      <vt:lpstr>提案方式</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25</cp:revision>
  <dcterms:created xsi:type="dcterms:W3CDTF">2018-06-14T09:18:55Z</dcterms:created>
  <dcterms:modified xsi:type="dcterms:W3CDTF">2021-07-08T02:30:03Z</dcterms:modified>
</cp:coreProperties>
</file>